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34"/>
    <a:srgbClr val="A24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70" d="100"/>
          <a:sy n="70" d="100"/>
        </p:scale>
        <p:origin x="1166" y="4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1DB0FF-D604-461C-85CA-CEC6420EF396}"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975AD-BCB7-4429-BF80-838692C1242D}" type="slidenum">
              <a:rPr lang="en-GB" smtClean="0"/>
              <a:t>‹#›</a:t>
            </a:fld>
            <a:endParaRPr lang="en-GB"/>
          </a:p>
        </p:txBody>
      </p:sp>
    </p:spTree>
    <p:extLst>
      <p:ext uri="{BB962C8B-B14F-4D97-AF65-F5344CB8AC3E}">
        <p14:creationId xmlns:p14="http://schemas.microsoft.com/office/powerpoint/2010/main" val="196737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1DB0FF-D604-461C-85CA-CEC6420EF396}"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975AD-BCB7-4429-BF80-838692C1242D}" type="slidenum">
              <a:rPr lang="en-GB" smtClean="0"/>
              <a:t>‹#›</a:t>
            </a:fld>
            <a:endParaRPr lang="en-GB"/>
          </a:p>
        </p:txBody>
      </p:sp>
    </p:spTree>
    <p:extLst>
      <p:ext uri="{BB962C8B-B14F-4D97-AF65-F5344CB8AC3E}">
        <p14:creationId xmlns:p14="http://schemas.microsoft.com/office/powerpoint/2010/main" val="104974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1DB0FF-D604-461C-85CA-CEC6420EF396}"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975AD-BCB7-4429-BF80-838692C1242D}" type="slidenum">
              <a:rPr lang="en-GB" smtClean="0"/>
              <a:t>‹#›</a:t>
            </a:fld>
            <a:endParaRPr lang="en-GB"/>
          </a:p>
        </p:txBody>
      </p:sp>
    </p:spTree>
    <p:extLst>
      <p:ext uri="{BB962C8B-B14F-4D97-AF65-F5344CB8AC3E}">
        <p14:creationId xmlns:p14="http://schemas.microsoft.com/office/powerpoint/2010/main" val="298431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1DB0FF-D604-461C-85CA-CEC6420EF396}"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975AD-BCB7-4429-BF80-838692C1242D}" type="slidenum">
              <a:rPr lang="en-GB" smtClean="0"/>
              <a:t>‹#›</a:t>
            </a:fld>
            <a:endParaRPr lang="en-GB"/>
          </a:p>
        </p:txBody>
      </p:sp>
    </p:spTree>
    <p:extLst>
      <p:ext uri="{BB962C8B-B14F-4D97-AF65-F5344CB8AC3E}">
        <p14:creationId xmlns:p14="http://schemas.microsoft.com/office/powerpoint/2010/main" val="121403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DB0FF-D604-461C-85CA-CEC6420EF396}" type="datetimeFigureOut">
              <a:rPr lang="en-GB" smtClean="0"/>
              <a:t>11/12/2016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1975AD-BCB7-4429-BF80-838692C1242D}" type="slidenum">
              <a:rPr lang="en-GB" smtClean="0"/>
              <a:t>‹#›</a:t>
            </a:fld>
            <a:endParaRPr lang="en-GB"/>
          </a:p>
        </p:txBody>
      </p:sp>
    </p:spTree>
    <p:extLst>
      <p:ext uri="{BB962C8B-B14F-4D97-AF65-F5344CB8AC3E}">
        <p14:creationId xmlns:p14="http://schemas.microsoft.com/office/powerpoint/2010/main" val="140483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1DB0FF-D604-461C-85CA-CEC6420EF396}"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975AD-BCB7-4429-BF80-838692C1242D}" type="slidenum">
              <a:rPr lang="en-GB" smtClean="0"/>
              <a:t>‹#›</a:t>
            </a:fld>
            <a:endParaRPr lang="en-GB"/>
          </a:p>
        </p:txBody>
      </p:sp>
    </p:spTree>
    <p:extLst>
      <p:ext uri="{BB962C8B-B14F-4D97-AF65-F5344CB8AC3E}">
        <p14:creationId xmlns:p14="http://schemas.microsoft.com/office/powerpoint/2010/main" val="337316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1DB0FF-D604-461C-85CA-CEC6420EF396}" type="datetimeFigureOut">
              <a:rPr lang="en-GB" smtClean="0"/>
              <a:t>11/12/2016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1975AD-BCB7-4429-BF80-838692C1242D}" type="slidenum">
              <a:rPr lang="en-GB" smtClean="0"/>
              <a:t>‹#›</a:t>
            </a:fld>
            <a:endParaRPr lang="en-GB"/>
          </a:p>
        </p:txBody>
      </p:sp>
    </p:spTree>
    <p:extLst>
      <p:ext uri="{BB962C8B-B14F-4D97-AF65-F5344CB8AC3E}">
        <p14:creationId xmlns:p14="http://schemas.microsoft.com/office/powerpoint/2010/main" val="48194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1DB0FF-D604-461C-85CA-CEC6420EF396}" type="datetimeFigureOut">
              <a:rPr lang="en-GB" smtClean="0"/>
              <a:t>11/12/2016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1975AD-BCB7-4429-BF80-838692C1242D}" type="slidenum">
              <a:rPr lang="en-GB" smtClean="0"/>
              <a:t>‹#›</a:t>
            </a:fld>
            <a:endParaRPr lang="en-GB"/>
          </a:p>
        </p:txBody>
      </p:sp>
    </p:spTree>
    <p:extLst>
      <p:ext uri="{BB962C8B-B14F-4D97-AF65-F5344CB8AC3E}">
        <p14:creationId xmlns:p14="http://schemas.microsoft.com/office/powerpoint/2010/main" val="252439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DB0FF-D604-461C-85CA-CEC6420EF396}" type="datetimeFigureOut">
              <a:rPr lang="en-GB" smtClean="0"/>
              <a:t>11/12/2016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1975AD-BCB7-4429-BF80-838692C1242D}" type="slidenum">
              <a:rPr lang="en-GB" smtClean="0"/>
              <a:t>‹#›</a:t>
            </a:fld>
            <a:endParaRPr lang="en-GB"/>
          </a:p>
        </p:txBody>
      </p:sp>
    </p:spTree>
    <p:extLst>
      <p:ext uri="{BB962C8B-B14F-4D97-AF65-F5344CB8AC3E}">
        <p14:creationId xmlns:p14="http://schemas.microsoft.com/office/powerpoint/2010/main" val="178578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DB0FF-D604-461C-85CA-CEC6420EF396}"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975AD-BCB7-4429-BF80-838692C1242D}" type="slidenum">
              <a:rPr lang="en-GB" smtClean="0"/>
              <a:t>‹#›</a:t>
            </a:fld>
            <a:endParaRPr lang="en-GB"/>
          </a:p>
        </p:txBody>
      </p:sp>
    </p:spTree>
    <p:extLst>
      <p:ext uri="{BB962C8B-B14F-4D97-AF65-F5344CB8AC3E}">
        <p14:creationId xmlns:p14="http://schemas.microsoft.com/office/powerpoint/2010/main" val="163430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DB0FF-D604-461C-85CA-CEC6420EF396}" type="datetimeFigureOut">
              <a:rPr lang="en-GB" smtClean="0"/>
              <a:t>11/12/2016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1975AD-BCB7-4429-BF80-838692C1242D}" type="slidenum">
              <a:rPr lang="en-GB" smtClean="0"/>
              <a:t>‹#›</a:t>
            </a:fld>
            <a:endParaRPr lang="en-GB"/>
          </a:p>
        </p:txBody>
      </p:sp>
    </p:spTree>
    <p:extLst>
      <p:ext uri="{BB962C8B-B14F-4D97-AF65-F5344CB8AC3E}">
        <p14:creationId xmlns:p14="http://schemas.microsoft.com/office/powerpoint/2010/main" val="323211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DB0FF-D604-461C-85CA-CEC6420EF396}" type="datetimeFigureOut">
              <a:rPr lang="en-GB" smtClean="0"/>
              <a:t>11/12/2016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975AD-BCB7-4429-BF80-838692C1242D}" type="slidenum">
              <a:rPr lang="en-GB" smtClean="0"/>
              <a:t>‹#›</a:t>
            </a:fld>
            <a:endParaRPr lang="en-GB"/>
          </a:p>
        </p:txBody>
      </p:sp>
    </p:spTree>
    <p:extLst>
      <p:ext uri="{BB962C8B-B14F-4D97-AF65-F5344CB8AC3E}">
        <p14:creationId xmlns:p14="http://schemas.microsoft.com/office/powerpoint/2010/main" val="2593447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91842" y="5864525"/>
            <a:ext cx="1261884" cy="338554"/>
          </a:xfrm>
          <a:prstGeom prst="rect">
            <a:avLst/>
          </a:prstGeom>
          <a:noFill/>
        </p:spPr>
        <p:txBody>
          <a:bodyPr wrap="none" rtlCol="0">
            <a:spAutoFit/>
          </a:bodyPr>
          <a:lstStyle/>
          <a:p>
            <a:r>
              <a:rPr lang="en-GB" sz="1600" b="1" dirty="0">
                <a:solidFill>
                  <a:srgbClr val="A24AFF"/>
                </a:solidFill>
              </a:rPr>
              <a:t>o</a:t>
            </a:r>
            <a:r>
              <a:rPr lang="en-GB" sz="1600" b="1" dirty="0" smtClean="0">
                <a:solidFill>
                  <a:srgbClr val="A24AFF"/>
                </a:solidFill>
              </a:rPr>
              <a:t>n behalf of </a:t>
            </a:r>
            <a:endParaRPr lang="en-GB" sz="1600" b="1" dirty="0" smtClean="0">
              <a:solidFill>
                <a:srgbClr val="A24AFF"/>
              </a:solidFill>
            </a:endParaRPr>
          </a:p>
        </p:txBody>
      </p:sp>
      <p:sp>
        <p:nvSpPr>
          <p:cNvPr id="6" name="Rectangle 5"/>
          <p:cNvSpPr/>
          <p:nvPr/>
        </p:nvSpPr>
        <p:spPr>
          <a:xfrm>
            <a:off x="8036521" y="-49199"/>
            <a:ext cx="4087746" cy="369332"/>
          </a:xfrm>
          <a:prstGeom prst="rect">
            <a:avLst/>
          </a:prstGeom>
        </p:spPr>
        <p:txBody>
          <a:bodyPr wrap="square">
            <a:spAutoFit/>
          </a:bodyPr>
          <a:lstStyle/>
          <a:p>
            <a:pPr algn="r"/>
            <a:r>
              <a:rPr lang="en-GB" b="1" dirty="0" smtClean="0">
                <a:solidFill>
                  <a:srgbClr val="A24AFF"/>
                </a:solidFill>
              </a:rPr>
              <a:t>Slide 1: Introduction</a:t>
            </a:r>
            <a:endParaRPr lang="en-GB" dirty="0"/>
          </a:p>
        </p:txBody>
      </p:sp>
      <p:sp>
        <p:nvSpPr>
          <p:cNvPr id="7" name="TextBox 6"/>
          <p:cNvSpPr txBox="1"/>
          <p:nvPr/>
        </p:nvSpPr>
        <p:spPr>
          <a:xfrm>
            <a:off x="262463" y="142333"/>
            <a:ext cx="7337330" cy="2462213"/>
          </a:xfrm>
          <a:prstGeom prst="rect">
            <a:avLst/>
          </a:prstGeom>
          <a:noFill/>
        </p:spPr>
        <p:txBody>
          <a:bodyPr wrap="none" rtlCol="0">
            <a:spAutoFit/>
          </a:bodyPr>
          <a:lstStyle/>
          <a:p>
            <a:r>
              <a:rPr lang="en-GB" dirty="0" smtClean="0"/>
              <a:t>TRAM TRAIN FORUM</a:t>
            </a:r>
          </a:p>
          <a:p>
            <a:r>
              <a:rPr lang="en-GB" sz="2800" b="1" dirty="0" smtClean="0"/>
              <a:t>PPM LIGHT RAIL TECHNOLOGY AS AN OPTION</a:t>
            </a:r>
          </a:p>
          <a:p>
            <a:r>
              <a:rPr lang="en-GB" dirty="0" smtClean="0"/>
              <a:t>LIGHT RAIL UK ON BEHALF OF THE ALL PARTY PARLIAMENTARY LIGHT RAIL </a:t>
            </a:r>
          </a:p>
          <a:p>
            <a:r>
              <a:rPr lang="en-GB" dirty="0" smtClean="0"/>
              <a:t>GROUP- LEEDS TOWN HALL 12</a:t>
            </a:r>
            <a:r>
              <a:rPr lang="en-GB" baseline="30000" dirty="0" smtClean="0"/>
              <a:t>TH</a:t>
            </a:r>
            <a:r>
              <a:rPr lang="en-GB" dirty="0" smtClean="0"/>
              <a:t> DECEMBER 2016</a:t>
            </a:r>
          </a:p>
          <a:p>
            <a:endParaRPr lang="en-GB" dirty="0"/>
          </a:p>
          <a:p>
            <a:r>
              <a:rPr lang="en-GB" dirty="0" smtClean="0"/>
              <a:t>The PPM60 is an innovative but well-proven, economical, low carbon and </a:t>
            </a:r>
          </a:p>
          <a:p>
            <a:r>
              <a:rPr lang="en-GB" dirty="0" smtClean="0"/>
              <a:t>Popular 60 passenger rail vehicle in branch line service in the West Midlands</a:t>
            </a:r>
          </a:p>
          <a:p>
            <a:r>
              <a:rPr lang="en-GB" dirty="0" smtClean="0"/>
              <a:t>Since May 2009.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367" y="6221270"/>
            <a:ext cx="628214" cy="30264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000" y="6200783"/>
            <a:ext cx="762303" cy="29729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584" y="6157195"/>
            <a:ext cx="454544" cy="397726"/>
          </a:xfrm>
          <a:prstGeom prst="rect">
            <a:avLst/>
          </a:prstGeom>
        </p:spPr>
      </p:pic>
    </p:spTree>
    <p:extLst>
      <p:ext uri="{BB962C8B-B14F-4D97-AF65-F5344CB8AC3E}">
        <p14:creationId xmlns:p14="http://schemas.microsoft.com/office/powerpoint/2010/main" val="41029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p:cNvSpPr/>
          <p:nvPr/>
        </p:nvSpPr>
        <p:spPr>
          <a:xfrm>
            <a:off x="8036521" y="-49199"/>
            <a:ext cx="4087746" cy="369332"/>
          </a:xfrm>
          <a:prstGeom prst="rect">
            <a:avLst/>
          </a:prstGeom>
        </p:spPr>
        <p:txBody>
          <a:bodyPr wrap="square">
            <a:spAutoFit/>
          </a:bodyPr>
          <a:lstStyle/>
          <a:p>
            <a:pPr algn="r"/>
            <a:r>
              <a:rPr lang="en-GB" b="1" dirty="0" smtClean="0">
                <a:solidFill>
                  <a:srgbClr val="A24AFF"/>
                </a:solidFill>
              </a:rPr>
              <a:t>Slide 2: PPM60 / Class  139 Specification</a:t>
            </a:r>
            <a:endParaRPr lang="en-GB" dirty="0"/>
          </a:p>
        </p:txBody>
      </p:sp>
      <p:sp>
        <p:nvSpPr>
          <p:cNvPr id="7" name="TextBox 6"/>
          <p:cNvSpPr txBox="1"/>
          <p:nvPr/>
        </p:nvSpPr>
        <p:spPr>
          <a:xfrm>
            <a:off x="262463" y="1723483"/>
            <a:ext cx="4317913" cy="4247317"/>
          </a:xfrm>
          <a:prstGeom prst="rect">
            <a:avLst/>
          </a:prstGeom>
          <a:noFill/>
        </p:spPr>
        <p:txBody>
          <a:bodyPr wrap="none" rtlCol="0">
            <a:spAutoFit/>
          </a:bodyPr>
          <a:lstStyle/>
          <a:p>
            <a:r>
              <a:rPr lang="en-GB" dirty="0" smtClean="0"/>
              <a:t>CLASS 139 HYBRID LIGHT RAILCAR CURRENT</a:t>
            </a:r>
          </a:p>
          <a:p>
            <a:r>
              <a:rPr lang="en-GB" dirty="0" smtClean="0"/>
              <a:t>SPECIFICATION :-</a:t>
            </a:r>
          </a:p>
          <a:p>
            <a:pPr marL="342900" indent="-342900">
              <a:buAutoNum type="arabicPeriod"/>
            </a:pPr>
            <a:r>
              <a:rPr lang="en-GB" dirty="0" smtClean="0"/>
              <a:t>Patented flywheel hydrostatic traction.</a:t>
            </a:r>
          </a:p>
          <a:p>
            <a:pPr marL="342900" indent="-342900">
              <a:buAutoNum type="arabicPeriod"/>
            </a:pPr>
            <a:r>
              <a:rPr lang="en-GB" dirty="0" smtClean="0"/>
              <a:t>Bus &amp; Coach technology bodywork.</a:t>
            </a:r>
          </a:p>
          <a:p>
            <a:pPr marL="342900" indent="-342900">
              <a:buAutoNum type="arabicPeriod"/>
            </a:pPr>
            <a:r>
              <a:rPr lang="en-GB" dirty="0" smtClean="0"/>
              <a:t>Vehicle floor and boarding platform at</a:t>
            </a:r>
          </a:p>
          <a:p>
            <a:r>
              <a:rPr lang="en-GB" dirty="0" smtClean="0"/>
              <a:t>same levels.</a:t>
            </a:r>
          </a:p>
          <a:p>
            <a:pPr marL="342900" indent="-342900">
              <a:buAutoNum type="arabicPeriod" startAt="4"/>
            </a:pPr>
            <a:r>
              <a:rPr lang="en-GB" dirty="0" smtClean="0"/>
              <a:t>Light tare axle weight (around 5t)</a:t>
            </a:r>
          </a:p>
          <a:p>
            <a:pPr marL="342900" indent="-342900">
              <a:buAutoNum type="arabicPeriod" startAt="4"/>
            </a:pPr>
            <a:r>
              <a:rPr lang="en-GB" dirty="0" smtClean="0"/>
              <a:t>End cross section of a typical road</a:t>
            </a:r>
            <a:endParaRPr lang="en-GB" dirty="0"/>
          </a:p>
          <a:p>
            <a:r>
              <a:rPr lang="en-GB" dirty="0" smtClean="0"/>
              <a:t>Vehicle </a:t>
            </a:r>
            <a:r>
              <a:rPr lang="en-GB" dirty="0" err="1" smtClean="0"/>
              <a:t>ie</a:t>
            </a:r>
            <a:r>
              <a:rPr lang="en-GB" dirty="0" smtClean="0"/>
              <a:t>. Single deck bus.</a:t>
            </a:r>
          </a:p>
          <a:p>
            <a:r>
              <a:rPr lang="en-GB" dirty="0" smtClean="0"/>
              <a:t>6.   Maintainable in low cost automotive</a:t>
            </a:r>
          </a:p>
          <a:p>
            <a:r>
              <a:rPr lang="en-GB" dirty="0" smtClean="0"/>
              <a:t>Style facilities, standard tools and skills.</a:t>
            </a:r>
          </a:p>
          <a:p>
            <a:pPr marL="342900" indent="-342900">
              <a:buAutoNum type="arabicPeriod" startAt="7"/>
            </a:pPr>
            <a:r>
              <a:rPr lang="en-GB" dirty="0" smtClean="0"/>
              <a:t>Top speed 35mph.</a:t>
            </a:r>
          </a:p>
          <a:p>
            <a:pPr marL="342900" indent="-342900">
              <a:buAutoNum type="arabicPeriod" startAt="7"/>
            </a:pPr>
            <a:r>
              <a:rPr lang="en-GB" dirty="0" smtClean="0"/>
              <a:t>Acceleration and braking capability of a</a:t>
            </a:r>
          </a:p>
          <a:p>
            <a:r>
              <a:rPr lang="en-GB" dirty="0" smtClean="0"/>
              <a:t>street tram, can run on LPG or CNG.*</a:t>
            </a:r>
          </a:p>
          <a:p>
            <a:endParaRPr lang="en-GB" dirty="0" smtClean="0"/>
          </a:p>
        </p:txBody>
      </p:sp>
      <p:sp>
        <p:nvSpPr>
          <p:cNvPr id="2" name="TextBox 1"/>
          <p:cNvSpPr txBox="1"/>
          <p:nvPr/>
        </p:nvSpPr>
        <p:spPr>
          <a:xfrm>
            <a:off x="9725025" y="3352800"/>
            <a:ext cx="2371725" cy="784830"/>
          </a:xfrm>
          <a:prstGeom prst="rect">
            <a:avLst/>
          </a:prstGeom>
          <a:noFill/>
        </p:spPr>
        <p:txBody>
          <a:bodyPr wrap="square" rtlCol="0">
            <a:spAutoFit/>
          </a:bodyPr>
          <a:lstStyle/>
          <a:p>
            <a:pPr algn="r"/>
            <a:r>
              <a:rPr lang="en-GB" sz="1500" b="1" i="1" dirty="0" smtClean="0"/>
              <a:t>*Natural </a:t>
            </a:r>
          </a:p>
          <a:p>
            <a:pPr algn="r"/>
            <a:r>
              <a:rPr lang="en-GB" sz="1500" b="1" i="1" dirty="0" smtClean="0"/>
              <a:t>gas from the </a:t>
            </a:r>
          </a:p>
          <a:p>
            <a:pPr algn="r"/>
            <a:r>
              <a:rPr lang="en-GB" sz="1500" b="1" i="1" dirty="0" smtClean="0"/>
              <a:t>domestic supply main.</a:t>
            </a:r>
            <a:endParaRPr lang="en-GB" sz="1500" b="1" i="1" dirty="0"/>
          </a:p>
        </p:txBody>
      </p:sp>
      <p:sp>
        <p:nvSpPr>
          <p:cNvPr id="3" name="TextBox 2"/>
          <p:cNvSpPr txBox="1"/>
          <p:nvPr/>
        </p:nvSpPr>
        <p:spPr>
          <a:xfrm>
            <a:off x="4205273" y="301083"/>
            <a:ext cx="1055097" cy="646331"/>
          </a:xfrm>
          <a:prstGeom prst="rect">
            <a:avLst/>
          </a:prstGeom>
          <a:noFill/>
        </p:spPr>
        <p:txBody>
          <a:bodyPr wrap="none" rtlCol="0">
            <a:spAutoFit/>
          </a:bodyPr>
          <a:lstStyle/>
          <a:p>
            <a:pPr algn="ctr"/>
            <a:r>
              <a:rPr lang="en-GB" b="1" dirty="0" smtClean="0">
                <a:solidFill>
                  <a:schemeClr val="bg1"/>
                </a:solidFill>
              </a:rPr>
              <a:t>PPM60/</a:t>
            </a:r>
          </a:p>
          <a:p>
            <a:pPr algn="ctr"/>
            <a:r>
              <a:rPr lang="en-GB" b="1" dirty="0" smtClean="0">
                <a:solidFill>
                  <a:schemeClr val="bg1"/>
                </a:solidFill>
              </a:rPr>
              <a:t>Class 139</a:t>
            </a:r>
            <a:endParaRPr lang="en-GB" b="1" dirty="0">
              <a:solidFill>
                <a:schemeClr val="bg1"/>
              </a:solidFill>
            </a:endParaRPr>
          </a:p>
        </p:txBody>
      </p:sp>
      <p:sp>
        <p:nvSpPr>
          <p:cNvPr id="8" name="TextBox 7"/>
          <p:cNvSpPr txBox="1"/>
          <p:nvPr/>
        </p:nvSpPr>
        <p:spPr>
          <a:xfrm>
            <a:off x="1791842" y="5864525"/>
            <a:ext cx="1261884" cy="338554"/>
          </a:xfrm>
          <a:prstGeom prst="rect">
            <a:avLst/>
          </a:prstGeom>
          <a:noFill/>
        </p:spPr>
        <p:txBody>
          <a:bodyPr wrap="none" rtlCol="0">
            <a:spAutoFit/>
          </a:bodyPr>
          <a:lstStyle/>
          <a:p>
            <a:r>
              <a:rPr lang="en-GB" sz="1600" b="1" dirty="0">
                <a:solidFill>
                  <a:srgbClr val="A24AFF"/>
                </a:solidFill>
              </a:rPr>
              <a:t>o</a:t>
            </a:r>
            <a:r>
              <a:rPr lang="en-GB" sz="1600" b="1" dirty="0" smtClean="0">
                <a:solidFill>
                  <a:srgbClr val="A24AFF"/>
                </a:solidFill>
              </a:rPr>
              <a:t>n behalf of </a:t>
            </a:r>
            <a:endParaRPr lang="en-GB" sz="1600" b="1" dirty="0" smtClean="0">
              <a:solidFill>
                <a:srgbClr val="A24AFF"/>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367" y="6221270"/>
            <a:ext cx="628214" cy="30264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000" y="6200783"/>
            <a:ext cx="762303" cy="29729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584" y="6157195"/>
            <a:ext cx="454544" cy="397726"/>
          </a:xfrm>
          <a:prstGeom prst="rect">
            <a:avLst/>
          </a:prstGeom>
        </p:spPr>
      </p:pic>
    </p:spTree>
    <p:extLst>
      <p:ext uri="{BB962C8B-B14F-4D97-AF65-F5344CB8AC3E}">
        <p14:creationId xmlns:p14="http://schemas.microsoft.com/office/powerpoint/2010/main" val="20769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6" name="Rectangle 5"/>
          <p:cNvSpPr/>
          <p:nvPr/>
        </p:nvSpPr>
        <p:spPr>
          <a:xfrm>
            <a:off x="7791450" y="-49199"/>
            <a:ext cx="4332817" cy="369332"/>
          </a:xfrm>
          <a:prstGeom prst="rect">
            <a:avLst/>
          </a:prstGeom>
        </p:spPr>
        <p:txBody>
          <a:bodyPr wrap="square">
            <a:spAutoFit/>
          </a:bodyPr>
          <a:lstStyle/>
          <a:p>
            <a:pPr algn="r"/>
            <a:r>
              <a:rPr lang="en-GB" b="1" dirty="0" smtClean="0">
                <a:solidFill>
                  <a:srgbClr val="A24AFF"/>
                </a:solidFill>
              </a:rPr>
              <a:t>Slide 3a: Operating Company Background</a:t>
            </a:r>
            <a:endParaRPr lang="en-GB" dirty="0"/>
          </a:p>
        </p:txBody>
      </p:sp>
      <p:sp>
        <p:nvSpPr>
          <p:cNvPr id="7" name="TextBox 6"/>
          <p:cNvSpPr txBox="1"/>
          <p:nvPr/>
        </p:nvSpPr>
        <p:spPr>
          <a:xfrm>
            <a:off x="243413" y="2828834"/>
            <a:ext cx="4261912" cy="2585323"/>
          </a:xfrm>
          <a:prstGeom prst="rect">
            <a:avLst/>
          </a:prstGeom>
          <a:noFill/>
        </p:spPr>
        <p:txBody>
          <a:bodyPr wrap="square" rtlCol="0">
            <a:spAutoFit/>
          </a:bodyPr>
          <a:lstStyle/>
          <a:p>
            <a:r>
              <a:rPr lang="en-GB" dirty="0" smtClean="0">
                <a:solidFill>
                  <a:schemeClr val="bg1"/>
                </a:solidFill>
              </a:rPr>
              <a:t>PMOL OPERATING RECORD</a:t>
            </a:r>
          </a:p>
          <a:p>
            <a:endParaRPr lang="en-GB" dirty="0" smtClean="0">
              <a:solidFill>
                <a:schemeClr val="bg1"/>
              </a:solidFill>
            </a:endParaRPr>
          </a:p>
          <a:p>
            <a:r>
              <a:rPr lang="en-GB" dirty="0" smtClean="0">
                <a:solidFill>
                  <a:schemeClr val="bg1"/>
                </a:solidFill>
              </a:rPr>
              <a:t>The specialist train operating company Pre Metro Operations Limited has had an exemplary record operating the Shuttle train service at Stourbridge using Class 139 railcars. Passenger numbers have grown year on year.</a:t>
            </a:r>
          </a:p>
          <a:p>
            <a:endParaRPr lang="en-GB" dirty="0" smtClean="0"/>
          </a:p>
        </p:txBody>
      </p:sp>
      <p:sp>
        <p:nvSpPr>
          <p:cNvPr id="8" name="Rectangle 7"/>
          <p:cNvSpPr/>
          <p:nvPr/>
        </p:nvSpPr>
        <p:spPr>
          <a:xfrm>
            <a:off x="8462961" y="703094"/>
            <a:ext cx="3771901" cy="1754326"/>
          </a:xfrm>
          <a:prstGeom prst="rect">
            <a:avLst/>
          </a:prstGeom>
        </p:spPr>
        <p:txBody>
          <a:bodyPr wrap="square">
            <a:spAutoFit/>
          </a:bodyPr>
          <a:lstStyle/>
          <a:p>
            <a:r>
              <a:rPr lang="en-GB" b="1" i="1" dirty="0" smtClean="0">
                <a:solidFill>
                  <a:schemeClr val="bg1"/>
                </a:solidFill>
                <a:effectLst/>
              </a:rPr>
              <a:t>2016: Pre Metro Operations was Highly Commended in the ‘Operator of the Year’ category at the Global Light Rail Awards, coming second only to Manchester’s </a:t>
            </a:r>
            <a:r>
              <a:rPr lang="en-GB" b="1" i="1" dirty="0" err="1" smtClean="0">
                <a:solidFill>
                  <a:schemeClr val="bg1"/>
                </a:solidFill>
                <a:effectLst/>
              </a:rPr>
              <a:t>Metrolink</a:t>
            </a:r>
            <a:r>
              <a:rPr lang="en-GB" b="1" i="1" dirty="0" smtClean="0">
                <a:solidFill>
                  <a:schemeClr val="bg1"/>
                </a:solidFill>
                <a:effectLst/>
              </a:rPr>
              <a:t> tram network.</a:t>
            </a:r>
          </a:p>
        </p:txBody>
      </p:sp>
      <p:sp>
        <p:nvSpPr>
          <p:cNvPr id="9" name="Isosceles Triangle 8"/>
          <p:cNvSpPr/>
          <p:nvPr/>
        </p:nvSpPr>
        <p:spPr>
          <a:xfrm rot="10800000">
            <a:off x="10553700" y="2712839"/>
            <a:ext cx="495300" cy="44767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791842" y="5864525"/>
            <a:ext cx="1261884" cy="338554"/>
          </a:xfrm>
          <a:prstGeom prst="rect">
            <a:avLst/>
          </a:prstGeom>
          <a:noFill/>
        </p:spPr>
        <p:txBody>
          <a:bodyPr wrap="none" rtlCol="0">
            <a:spAutoFit/>
          </a:bodyPr>
          <a:lstStyle/>
          <a:p>
            <a:r>
              <a:rPr lang="en-GB" sz="1600" b="1" dirty="0">
                <a:solidFill>
                  <a:srgbClr val="A24AFF"/>
                </a:solidFill>
              </a:rPr>
              <a:t>o</a:t>
            </a:r>
            <a:r>
              <a:rPr lang="en-GB" sz="1600" b="1" dirty="0" smtClean="0">
                <a:solidFill>
                  <a:srgbClr val="A24AFF"/>
                </a:solidFill>
              </a:rPr>
              <a:t>n behalf of </a:t>
            </a:r>
            <a:endParaRPr lang="en-GB" sz="1600" b="1" dirty="0" smtClean="0">
              <a:solidFill>
                <a:srgbClr val="A24AFF"/>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367" y="6221270"/>
            <a:ext cx="628214" cy="30264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000" y="6200783"/>
            <a:ext cx="762303" cy="29729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584" y="6157195"/>
            <a:ext cx="454544" cy="397726"/>
          </a:xfrm>
          <a:prstGeom prst="rect">
            <a:avLst/>
          </a:prstGeom>
        </p:spPr>
      </p:pic>
    </p:spTree>
    <p:extLst>
      <p:ext uri="{BB962C8B-B14F-4D97-AF65-F5344CB8AC3E}">
        <p14:creationId xmlns:p14="http://schemas.microsoft.com/office/powerpoint/2010/main" val="69574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7" cy="6857998"/>
          </a:xfrm>
          <a:prstGeom prst="rect">
            <a:avLst/>
          </a:prstGeom>
        </p:spPr>
      </p:pic>
      <p:sp>
        <p:nvSpPr>
          <p:cNvPr id="6" name="Rectangle 5"/>
          <p:cNvSpPr/>
          <p:nvPr/>
        </p:nvSpPr>
        <p:spPr>
          <a:xfrm>
            <a:off x="7800975" y="-49199"/>
            <a:ext cx="4323292" cy="369332"/>
          </a:xfrm>
          <a:prstGeom prst="rect">
            <a:avLst/>
          </a:prstGeom>
        </p:spPr>
        <p:txBody>
          <a:bodyPr wrap="square">
            <a:spAutoFit/>
          </a:bodyPr>
          <a:lstStyle/>
          <a:p>
            <a:pPr algn="r"/>
            <a:r>
              <a:rPr lang="en-GB" b="1" dirty="0" smtClean="0">
                <a:solidFill>
                  <a:srgbClr val="A24AFF"/>
                </a:solidFill>
              </a:rPr>
              <a:t>Slide 3b: Operating Company Background</a:t>
            </a:r>
            <a:endParaRPr lang="en-GB" dirty="0"/>
          </a:p>
        </p:txBody>
      </p:sp>
      <p:sp>
        <p:nvSpPr>
          <p:cNvPr id="7" name="TextBox 6"/>
          <p:cNvSpPr txBox="1"/>
          <p:nvPr/>
        </p:nvSpPr>
        <p:spPr>
          <a:xfrm>
            <a:off x="243413" y="2828834"/>
            <a:ext cx="4261912" cy="2585323"/>
          </a:xfrm>
          <a:prstGeom prst="rect">
            <a:avLst/>
          </a:prstGeom>
          <a:noFill/>
        </p:spPr>
        <p:txBody>
          <a:bodyPr wrap="square" rtlCol="0">
            <a:spAutoFit/>
          </a:bodyPr>
          <a:lstStyle/>
          <a:p>
            <a:r>
              <a:rPr lang="en-GB" dirty="0" smtClean="0">
                <a:solidFill>
                  <a:schemeClr val="bg1"/>
                </a:solidFill>
              </a:rPr>
              <a:t>PMOL OPERATING RECORD</a:t>
            </a:r>
          </a:p>
          <a:p>
            <a:endParaRPr lang="en-GB" dirty="0" smtClean="0">
              <a:solidFill>
                <a:schemeClr val="bg1"/>
              </a:solidFill>
            </a:endParaRPr>
          </a:p>
          <a:p>
            <a:r>
              <a:rPr lang="en-GB" dirty="0" smtClean="0">
                <a:solidFill>
                  <a:schemeClr val="bg1"/>
                </a:solidFill>
              </a:rPr>
              <a:t>The specialist train operating company Pre Metro Operations Limited has had an exemplary record operating the Shuttle train service at Stourbridge using Class 139 railcars. Passenger numbers have grown year on year.</a:t>
            </a:r>
          </a:p>
          <a:p>
            <a:endParaRPr lang="en-GB" dirty="0" smtClean="0"/>
          </a:p>
        </p:txBody>
      </p:sp>
      <p:sp>
        <p:nvSpPr>
          <p:cNvPr id="8" name="Rectangle 7"/>
          <p:cNvSpPr/>
          <p:nvPr/>
        </p:nvSpPr>
        <p:spPr>
          <a:xfrm>
            <a:off x="8462961" y="703094"/>
            <a:ext cx="3771901" cy="646331"/>
          </a:xfrm>
          <a:prstGeom prst="rect">
            <a:avLst/>
          </a:prstGeom>
        </p:spPr>
        <p:txBody>
          <a:bodyPr wrap="square">
            <a:spAutoFit/>
          </a:bodyPr>
          <a:lstStyle/>
          <a:p>
            <a:r>
              <a:rPr lang="en-GB" b="1" i="1" dirty="0" smtClean="0">
                <a:solidFill>
                  <a:schemeClr val="bg1"/>
                </a:solidFill>
                <a:effectLst/>
              </a:rPr>
              <a:t>2016: Passenger Numbers Continue to Grow:</a:t>
            </a:r>
          </a:p>
        </p:txBody>
      </p:sp>
      <p:sp>
        <p:nvSpPr>
          <p:cNvPr id="2" name="TextBox 1"/>
          <p:cNvSpPr txBox="1"/>
          <p:nvPr/>
        </p:nvSpPr>
        <p:spPr>
          <a:xfrm>
            <a:off x="11447253" y="5835134"/>
            <a:ext cx="300082"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sp>
        <p:nvSpPr>
          <p:cNvPr id="3" name="TextBox 2"/>
          <p:cNvSpPr txBox="1"/>
          <p:nvPr/>
        </p:nvSpPr>
        <p:spPr>
          <a:xfrm>
            <a:off x="10489721" y="6439266"/>
            <a:ext cx="1439818" cy="261610"/>
          </a:xfrm>
          <a:prstGeom prst="rect">
            <a:avLst/>
          </a:prstGeom>
          <a:noFill/>
        </p:spPr>
        <p:txBody>
          <a:bodyPr wrap="none" rtlCol="0">
            <a:spAutoFit/>
          </a:bodyPr>
          <a:lstStyle/>
          <a:p>
            <a:r>
              <a:rPr lang="en-GB" sz="1100" b="1" i="1" dirty="0" smtClean="0">
                <a:solidFill>
                  <a:srgbClr val="FF6634"/>
                </a:solidFill>
              </a:rPr>
              <a:t>*First half annualised</a:t>
            </a:r>
            <a:endParaRPr lang="en-GB" sz="1100" b="1" i="1" dirty="0">
              <a:solidFill>
                <a:srgbClr val="FF6634"/>
              </a:solidFill>
            </a:endParaRPr>
          </a:p>
        </p:txBody>
      </p:sp>
      <p:sp>
        <p:nvSpPr>
          <p:cNvPr id="9" name="TextBox 8"/>
          <p:cNvSpPr txBox="1"/>
          <p:nvPr/>
        </p:nvSpPr>
        <p:spPr>
          <a:xfrm>
            <a:off x="1791842" y="5864525"/>
            <a:ext cx="1261884" cy="338554"/>
          </a:xfrm>
          <a:prstGeom prst="rect">
            <a:avLst/>
          </a:prstGeom>
          <a:noFill/>
        </p:spPr>
        <p:txBody>
          <a:bodyPr wrap="none" rtlCol="0">
            <a:spAutoFit/>
          </a:bodyPr>
          <a:lstStyle/>
          <a:p>
            <a:r>
              <a:rPr lang="en-GB" sz="1600" b="1" dirty="0">
                <a:solidFill>
                  <a:srgbClr val="A24AFF"/>
                </a:solidFill>
              </a:rPr>
              <a:t>o</a:t>
            </a:r>
            <a:r>
              <a:rPr lang="en-GB" sz="1600" b="1" dirty="0" smtClean="0">
                <a:solidFill>
                  <a:srgbClr val="A24AFF"/>
                </a:solidFill>
              </a:rPr>
              <a:t>n behalf of </a:t>
            </a:r>
            <a:endParaRPr lang="en-GB" sz="1600" b="1" dirty="0" smtClean="0">
              <a:solidFill>
                <a:srgbClr val="A24AFF"/>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367" y="6221270"/>
            <a:ext cx="628214" cy="30264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000" y="6200783"/>
            <a:ext cx="762303" cy="29729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584" y="6157195"/>
            <a:ext cx="454544" cy="397726"/>
          </a:xfrm>
          <a:prstGeom prst="rect">
            <a:avLst/>
          </a:prstGeom>
        </p:spPr>
      </p:pic>
    </p:spTree>
    <p:extLst>
      <p:ext uri="{BB962C8B-B14F-4D97-AF65-F5344CB8AC3E}">
        <p14:creationId xmlns:p14="http://schemas.microsoft.com/office/powerpoint/2010/main" val="81188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7" cy="6857998"/>
          </a:xfrm>
          <a:prstGeom prst="rect">
            <a:avLst/>
          </a:prstGeom>
        </p:spPr>
      </p:pic>
      <p:sp>
        <p:nvSpPr>
          <p:cNvPr id="6" name="Rectangle 5"/>
          <p:cNvSpPr/>
          <p:nvPr/>
        </p:nvSpPr>
        <p:spPr>
          <a:xfrm>
            <a:off x="8036521" y="-49199"/>
            <a:ext cx="4087746" cy="369332"/>
          </a:xfrm>
          <a:prstGeom prst="rect">
            <a:avLst/>
          </a:prstGeom>
        </p:spPr>
        <p:txBody>
          <a:bodyPr wrap="square">
            <a:spAutoFit/>
          </a:bodyPr>
          <a:lstStyle/>
          <a:p>
            <a:pPr algn="r"/>
            <a:r>
              <a:rPr lang="en-GB" b="1" dirty="0" smtClean="0">
                <a:solidFill>
                  <a:srgbClr val="A24AFF"/>
                </a:solidFill>
              </a:rPr>
              <a:t>Slide 4: Stretched Version for Leeds</a:t>
            </a:r>
            <a:endParaRPr lang="en-GB" dirty="0"/>
          </a:p>
        </p:txBody>
      </p:sp>
      <p:sp>
        <p:nvSpPr>
          <p:cNvPr id="7" name="TextBox 6"/>
          <p:cNvSpPr txBox="1"/>
          <p:nvPr/>
        </p:nvSpPr>
        <p:spPr>
          <a:xfrm>
            <a:off x="205313" y="3600359"/>
            <a:ext cx="4261912" cy="1477328"/>
          </a:xfrm>
          <a:prstGeom prst="rect">
            <a:avLst/>
          </a:prstGeom>
          <a:noFill/>
        </p:spPr>
        <p:txBody>
          <a:bodyPr wrap="square" rtlCol="0">
            <a:spAutoFit/>
          </a:bodyPr>
          <a:lstStyle/>
          <a:p>
            <a:r>
              <a:rPr lang="en-GB" dirty="0" smtClean="0"/>
              <a:t>STRETCHED VERSION</a:t>
            </a:r>
          </a:p>
          <a:p>
            <a:r>
              <a:rPr lang="en-GB" dirty="0" smtClean="0"/>
              <a:t>OF PPM RAILCAR FOR</a:t>
            </a:r>
          </a:p>
          <a:p>
            <a:r>
              <a:rPr lang="en-GB" dirty="0" smtClean="0"/>
              <a:t>90 PASSENGERS</a:t>
            </a:r>
          </a:p>
          <a:p>
            <a:r>
              <a:rPr lang="en-GB" dirty="0" smtClean="0"/>
              <a:t>WITH ON STREET</a:t>
            </a:r>
          </a:p>
          <a:p>
            <a:r>
              <a:rPr lang="en-GB" dirty="0" smtClean="0"/>
              <a:t>CAPABILITY</a:t>
            </a:r>
          </a:p>
        </p:txBody>
      </p:sp>
      <p:sp>
        <p:nvSpPr>
          <p:cNvPr id="12" name="TextBox 11"/>
          <p:cNvSpPr txBox="1"/>
          <p:nvPr/>
        </p:nvSpPr>
        <p:spPr>
          <a:xfrm>
            <a:off x="9404605" y="5574800"/>
            <a:ext cx="1261884" cy="338554"/>
          </a:xfrm>
          <a:prstGeom prst="rect">
            <a:avLst/>
          </a:prstGeom>
          <a:noFill/>
        </p:spPr>
        <p:txBody>
          <a:bodyPr wrap="none" rtlCol="0">
            <a:spAutoFit/>
          </a:bodyPr>
          <a:lstStyle/>
          <a:p>
            <a:r>
              <a:rPr lang="en-GB" sz="1600" b="1" dirty="0">
                <a:solidFill>
                  <a:srgbClr val="A24AFF"/>
                </a:solidFill>
              </a:rPr>
              <a:t>o</a:t>
            </a:r>
            <a:r>
              <a:rPr lang="en-GB" sz="1600" b="1" dirty="0" smtClean="0">
                <a:solidFill>
                  <a:srgbClr val="A24AFF"/>
                </a:solidFill>
              </a:rPr>
              <a:t>n behalf of </a:t>
            </a:r>
            <a:endParaRPr lang="en-GB" sz="1600" b="1" dirty="0" smtClean="0">
              <a:solidFill>
                <a:srgbClr val="A24AFF"/>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396" y="5913355"/>
            <a:ext cx="825581" cy="3977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642" y="5913354"/>
            <a:ext cx="1019811" cy="39772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08064" y="5913355"/>
            <a:ext cx="454544" cy="397726"/>
          </a:xfrm>
          <a:prstGeom prst="rect">
            <a:avLst/>
          </a:prstGeom>
        </p:spPr>
      </p:pic>
    </p:spTree>
    <p:extLst>
      <p:ext uri="{BB962C8B-B14F-4D97-AF65-F5344CB8AC3E}">
        <p14:creationId xmlns:p14="http://schemas.microsoft.com/office/powerpoint/2010/main" val="61660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6" cy="6857997"/>
          </a:xfrm>
          <a:prstGeom prst="rect">
            <a:avLst/>
          </a:prstGeom>
        </p:spPr>
      </p:pic>
      <p:sp>
        <p:nvSpPr>
          <p:cNvPr id="6" name="Rectangle 5"/>
          <p:cNvSpPr/>
          <p:nvPr/>
        </p:nvSpPr>
        <p:spPr>
          <a:xfrm>
            <a:off x="8036521" y="-49199"/>
            <a:ext cx="4087746" cy="369332"/>
          </a:xfrm>
          <a:prstGeom prst="rect">
            <a:avLst/>
          </a:prstGeom>
        </p:spPr>
        <p:txBody>
          <a:bodyPr wrap="square">
            <a:spAutoFit/>
          </a:bodyPr>
          <a:lstStyle/>
          <a:p>
            <a:pPr algn="r"/>
            <a:r>
              <a:rPr lang="en-GB" b="1" dirty="0" smtClean="0">
                <a:solidFill>
                  <a:srgbClr val="A24AFF"/>
                </a:solidFill>
              </a:rPr>
              <a:t>Slide 5: Manufacturing Collaboration</a:t>
            </a:r>
            <a:endParaRPr lang="en-GB" dirty="0"/>
          </a:p>
        </p:txBody>
      </p:sp>
      <p:sp>
        <p:nvSpPr>
          <p:cNvPr id="7" name="TextBox 6"/>
          <p:cNvSpPr txBox="1"/>
          <p:nvPr/>
        </p:nvSpPr>
        <p:spPr>
          <a:xfrm>
            <a:off x="1791842" y="5864525"/>
            <a:ext cx="1261884" cy="338554"/>
          </a:xfrm>
          <a:prstGeom prst="rect">
            <a:avLst/>
          </a:prstGeom>
          <a:noFill/>
        </p:spPr>
        <p:txBody>
          <a:bodyPr wrap="none" rtlCol="0">
            <a:spAutoFit/>
          </a:bodyPr>
          <a:lstStyle/>
          <a:p>
            <a:r>
              <a:rPr lang="en-GB" sz="1600" b="1" dirty="0">
                <a:solidFill>
                  <a:srgbClr val="A24AFF"/>
                </a:solidFill>
              </a:rPr>
              <a:t>o</a:t>
            </a:r>
            <a:r>
              <a:rPr lang="en-GB" sz="1600" b="1" dirty="0" smtClean="0">
                <a:solidFill>
                  <a:srgbClr val="A24AFF"/>
                </a:solidFill>
              </a:rPr>
              <a:t>n behalf of </a:t>
            </a:r>
            <a:endParaRPr lang="en-GB" sz="1600" b="1" dirty="0" smtClean="0">
              <a:solidFill>
                <a:srgbClr val="A24A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367" y="6221270"/>
            <a:ext cx="628214" cy="3026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000" y="6200783"/>
            <a:ext cx="762303" cy="29729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584" y="6157195"/>
            <a:ext cx="454544" cy="397726"/>
          </a:xfrm>
          <a:prstGeom prst="rect">
            <a:avLst/>
          </a:prstGeom>
        </p:spPr>
      </p:pic>
    </p:spTree>
    <p:extLst>
      <p:ext uri="{BB962C8B-B14F-4D97-AF65-F5344CB8AC3E}">
        <p14:creationId xmlns:p14="http://schemas.microsoft.com/office/powerpoint/2010/main" val="16908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6" cy="6857997"/>
          </a:xfrm>
          <a:prstGeom prst="rect">
            <a:avLst/>
          </a:prstGeom>
        </p:spPr>
      </p:pic>
      <p:sp>
        <p:nvSpPr>
          <p:cNvPr id="6" name="Rectangle 5"/>
          <p:cNvSpPr/>
          <p:nvPr/>
        </p:nvSpPr>
        <p:spPr>
          <a:xfrm>
            <a:off x="8036521" y="-49199"/>
            <a:ext cx="4087746" cy="369332"/>
          </a:xfrm>
          <a:prstGeom prst="rect">
            <a:avLst/>
          </a:prstGeom>
        </p:spPr>
        <p:txBody>
          <a:bodyPr wrap="square">
            <a:spAutoFit/>
          </a:bodyPr>
          <a:lstStyle/>
          <a:p>
            <a:pPr algn="r"/>
            <a:r>
              <a:rPr lang="en-GB" b="1" dirty="0" smtClean="0">
                <a:solidFill>
                  <a:srgbClr val="A24AFF"/>
                </a:solidFill>
              </a:rPr>
              <a:t>Slide 6a: Summary</a:t>
            </a:r>
            <a:endParaRPr lang="en-GB" dirty="0"/>
          </a:p>
        </p:txBody>
      </p:sp>
      <p:sp>
        <p:nvSpPr>
          <p:cNvPr id="3" name="TextBox 2"/>
          <p:cNvSpPr txBox="1"/>
          <p:nvPr/>
        </p:nvSpPr>
        <p:spPr>
          <a:xfrm>
            <a:off x="190500" y="66675"/>
            <a:ext cx="11820525" cy="5078313"/>
          </a:xfrm>
          <a:prstGeom prst="rect">
            <a:avLst/>
          </a:prstGeom>
          <a:noFill/>
        </p:spPr>
        <p:txBody>
          <a:bodyPr wrap="square" rtlCol="0">
            <a:spAutoFit/>
          </a:bodyPr>
          <a:lstStyle/>
          <a:p>
            <a:r>
              <a:rPr lang="en-GB" dirty="0" smtClean="0"/>
              <a:t>WHO NEEDS AN AFFORDABLE TRAM TECHNOLOGY?</a:t>
            </a:r>
          </a:p>
          <a:p>
            <a:endParaRPr lang="en-GB" dirty="0" smtClean="0"/>
          </a:p>
          <a:p>
            <a:r>
              <a:rPr lang="en-GB" dirty="0" smtClean="0"/>
              <a:t>External authorities in Britain are encouraging the development of a stretched, 90 passenger, 50mph Tram-Train, the PPM-Clayton ‘Compact 90’.</a:t>
            </a:r>
          </a:p>
          <a:p>
            <a:r>
              <a:rPr lang="en-GB" dirty="0" smtClean="0"/>
              <a:t>*</a:t>
            </a:r>
            <a:r>
              <a:rPr lang="en-GB" dirty="0" err="1" smtClean="0"/>
              <a:t>DfT</a:t>
            </a:r>
            <a:r>
              <a:rPr lang="en-GB" dirty="0" smtClean="0"/>
              <a:t> Rail</a:t>
            </a:r>
          </a:p>
          <a:p>
            <a:r>
              <a:rPr lang="en-GB" dirty="0" smtClean="0"/>
              <a:t>*</a:t>
            </a:r>
            <a:r>
              <a:rPr lang="en-GB" dirty="0" err="1" smtClean="0"/>
              <a:t>UKTram</a:t>
            </a:r>
            <a:endParaRPr lang="en-GB" dirty="0" smtClean="0"/>
          </a:p>
          <a:p>
            <a:r>
              <a:rPr lang="en-GB" dirty="0" smtClean="0"/>
              <a:t>*</a:t>
            </a:r>
            <a:r>
              <a:rPr lang="en-GB" dirty="0" err="1" smtClean="0"/>
              <a:t>TfWM</a:t>
            </a:r>
            <a:r>
              <a:rPr lang="en-GB" dirty="0" smtClean="0"/>
              <a:t> (the West Midlands local transport authority)</a:t>
            </a:r>
          </a:p>
          <a:p>
            <a:endParaRPr lang="en-GB" dirty="0"/>
          </a:p>
          <a:p>
            <a:r>
              <a:rPr lang="en-GB" dirty="0" smtClean="0"/>
              <a:t>Rail patronage is experiencing unprecedented levels of demand. Suburban trains are getting overcrowded carrying more passengers than even in the peak years between the two World Wars.</a:t>
            </a:r>
          </a:p>
          <a:p>
            <a:endParaRPr lang="en-GB" dirty="0"/>
          </a:p>
          <a:p>
            <a:r>
              <a:rPr lang="en-GB" dirty="0" smtClean="0"/>
              <a:t>A revival of tramways (Light Rail) began 30 years ago but until now these are only carrying 5% of the passenger numbers of the years between the wars.</a:t>
            </a:r>
          </a:p>
          <a:p>
            <a:endParaRPr lang="en-GB" dirty="0"/>
          </a:p>
          <a:p>
            <a:r>
              <a:rPr lang="en-GB" b="1" dirty="0" smtClean="0">
                <a:solidFill>
                  <a:schemeClr val="bg1"/>
                </a:solidFill>
              </a:rPr>
              <a:t>MIGHT LEEDS BE ONE OF THE PIONEERS IN THE DRIVE FOR </a:t>
            </a:r>
          </a:p>
          <a:p>
            <a:r>
              <a:rPr lang="en-GB" b="1" dirty="0" smtClean="0">
                <a:solidFill>
                  <a:schemeClr val="bg1"/>
                </a:solidFill>
              </a:rPr>
              <a:t>A MORE AFFORDABLE FORM OF TECHNOLOGY BASED ON </a:t>
            </a:r>
          </a:p>
          <a:p>
            <a:r>
              <a:rPr lang="en-GB" b="1" dirty="0" smtClean="0">
                <a:solidFill>
                  <a:schemeClr val="bg1"/>
                </a:solidFill>
              </a:rPr>
              <a:t>TRAM TRAINS ABLE TO OPERATE WITHOUT NEEDING </a:t>
            </a:r>
          </a:p>
          <a:p>
            <a:r>
              <a:rPr lang="en-GB" b="1" dirty="0" smtClean="0">
                <a:solidFill>
                  <a:schemeClr val="bg1"/>
                </a:solidFill>
              </a:rPr>
              <a:t>ELECTRIFICATION OF THE TRACK?</a:t>
            </a:r>
            <a:endParaRPr lang="en-GB"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3561337"/>
            <a:ext cx="5410201" cy="3043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791842" y="5864525"/>
            <a:ext cx="1261884" cy="338554"/>
          </a:xfrm>
          <a:prstGeom prst="rect">
            <a:avLst/>
          </a:prstGeom>
          <a:noFill/>
        </p:spPr>
        <p:txBody>
          <a:bodyPr wrap="none" rtlCol="0">
            <a:spAutoFit/>
          </a:bodyPr>
          <a:lstStyle/>
          <a:p>
            <a:r>
              <a:rPr lang="en-GB" sz="1600" b="1" dirty="0">
                <a:solidFill>
                  <a:srgbClr val="A24AFF"/>
                </a:solidFill>
              </a:rPr>
              <a:t>o</a:t>
            </a:r>
            <a:r>
              <a:rPr lang="en-GB" sz="1600" b="1" dirty="0" smtClean="0">
                <a:solidFill>
                  <a:srgbClr val="A24AFF"/>
                </a:solidFill>
              </a:rPr>
              <a:t>n behalf of </a:t>
            </a:r>
            <a:endParaRPr lang="en-GB" sz="1600" b="1" dirty="0" smtClean="0">
              <a:solidFill>
                <a:srgbClr val="A24AFF"/>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367" y="6221270"/>
            <a:ext cx="628214" cy="30264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000" y="6200783"/>
            <a:ext cx="762303" cy="29729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6584" y="6157195"/>
            <a:ext cx="454544" cy="397726"/>
          </a:xfrm>
          <a:prstGeom prst="rect">
            <a:avLst/>
          </a:prstGeom>
        </p:spPr>
      </p:pic>
    </p:spTree>
    <p:extLst>
      <p:ext uri="{BB962C8B-B14F-4D97-AF65-F5344CB8AC3E}">
        <p14:creationId xmlns:p14="http://schemas.microsoft.com/office/powerpoint/2010/main" val="267761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6" cy="6857997"/>
          </a:xfrm>
          <a:prstGeom prst="rect">
            <a:avLst/>
          </a:prstGeom>
        </p:spPr>
      </p:pic>
      <p:sp>
        <p:nvSpPr>
          <p:cNvPr id="6" name="Rectangle 5"/>
          <p:cNvSpPr/>
          <p:nvPr/>
        </p:nvSpPr>
        <p:spPr>
          <a:xfrm>
            <a:off x="8036521" y="-49199"/>
            <a:ext cx="4087746" cy="369332"/>
          </a:xfrm>
          <a:prstGeom prst="rect">
            <a:avLst/>
          </a:prstGeom>
        </p:spPr>
        <p:txBody>
          <a:bodyPr wrap="square">
            <a:spAutoFit/>
          </a:bodyPr>
          <a:lstStyle/>
          <a:p>
            <a:pPr algn="r"/>
            <a:r>
              <a:rPr lang="en-GB" b="1" dirty="0" smtClean="0">
                <a:solidFill>
                  <a:srgbClr val="A24AFF"/>
                </a:solidFill>
              </a:rPr>
              <a:t>Slide 6b: Summary</a:t>
            </a:r>
            <a:endParaRPr lang="en-GB" dirty="0"/>
          </a:p>
        </p:txBody>
      </p:sp>
      <p:sp>
        <p:nvSpPr>
          <p:cNvPr id="7" name="TextBox 6"/>
          <p:cNvSpPr txBox="1"/>
          <p:nvPr/>
        </p:nvSpPr>
        <p:spPr>
          <a:xfrm>
            <a:off x="1791842" y="5864525"/>
            <a:ext cx="1261884" cy="338554"/>
          </a:xfrm>
          <a:prstGeom prst="rect">
            <a:avLst/>
          </a:prstGeom>
          <a:noFill/>
        </p:spPr>
        <p:txBody>
          <a:bodyPr wrap="none" rtlCol="0">
            <a:spAutoFit/>
          </a:bodyPr>
          <a:lstStyle/>
          <a:p>
            <a:r>
              <a:rPr lang="en-GB" sz="1600" b="1" dirty="0">
                <a:solidFill>
                  <a:srgbClr val="A24AFF"/>
                </a:solidFill>
              </a:rPr>
              <a:t>o</a:t>
            </a:r>
            <a:r>
              <a:rPr lang="en-GB" sz="1600" b="1" dirty="0" smtClean="0">
                <a:solidFill>
                  <a:srgbClr val="A24AFF"/>
                </a:solidFill>
              </a:rPr>
              <a:t>n behalf of </a:t>
            </a:r>
            <a:endParaRPr lang="en-GB" sz="1600" b="1" dirty="0" smtClean="0">
              <a:solidFill>
                <a:srgbClr val="A24A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367" y="6221270"/>
            <a:ext cx="628214" cy="3026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2000" y="6200783"/>
            <a:ext cx="762303" cy="29729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584" y="6157195"/>
            <a:ext cx="454544" cy="397726"/>
          </a:xfrm>
          <a:prstGeom prst="rect">
            <a:avLst/>
          </a:prstGeom>
        </p:spPr>
      </p:pic>
    </p:spTree>
    <p:extLst>
      <p:ext uri="{BB962C8B-B14F-4D97-AF65-F5344CB8AC3E}">
        <p14:creationId xmlns:p14="http://schemas.microsoft.com/office/powerpoint/2010/main" val="191178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495</Words>
  <Application>Microsoft Office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Jarman</dc:creator>
  <cp:lastModifiedBy>Will Jarman</cp:lastModifiedBy>
  <cp:revision>16</cp:revision>
  <dcterms:created xsi:type="dcterms:W3CDTF">2016-12-10T20:40:23Z</dcterms:created>
  <dcterms:modified xsi:type="dcterms:W3CDTF">2016-12-11T14:06:26Z</dcterms:modified>
</cp:coreProperties>
</file>